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5" r:id="rId5"/>
    <p:sldId id="307" r:id="rId6"/>
    <p:sldId id="256" r:id="rId7"/>
    <p:sldId id="303" r:id="rId8"/>
    <p:sldId id="308" r:id="rId9"/>
    <p:sldId id="309" r:id="rId10"/>
    <p:sldId id="310" r:id="rId11"/>
    <p:sldId id="311" r:id="rId12"/>
    <p:sldId id="312" r:id="rId13"/>
    <p:sldId id="313" r:id="rId14"/>
    <p:sldId id="305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5E5"/>
    <a:srgbClr val="53A711"/>
    <a:srgbClr val="228099"/>
    <a:srgbClr val="6F8E30"/>
    <a:srgbClr val="4A7EBB"/>
    <a:srgbClr val="71B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3170" autoAdjust="0"/>
  </p:normalViewPr>
  <p:slideViewPr>
    <p:cSldViewPr>
      <p:cViewPr varScale="1">
        <p:scale>
          <a:sx n="73" d="100"/>
          <a:sy n="73" d="100"/>
        </p:scale>
        <p:origin x="93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64C7-6A2E-4558-BC48-E46792A34DC7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CA8F5-E7AA-4091-BAD1-A20CAEE891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0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Grote Helicon </a:t>
            </a:r>
            <a:r>
              <a:rPr lang="nl-NL" dirty="0" err="1" smtClean="0"/>
              <a:t>Toetsvragen</a:t>
            </a:r>
            <a:r>
              <a:rPr lang="nl-NL" dirty="0" smtClean="0"/>
              <a:t> Analyse Spel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CA01-8A3D-45EE-AE3B-2970A827CD2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1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combinatie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4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Ik heb 11 jaar geleden deze auto</a:t>
            </a:r>
            <a:r>
              <a:rPr lang="nl-NL" baseline="0" dirty="0" smtClean="0"/>
              <a:t> gekocht.</a:t>
            </a:r>
          </a:p>
          <a:p>
            <a:r>
              <a:rPr lang="nl-NL" baseline="0" dirty="0" smtClean="0"/>
              <a:t>Ik rij hem nog steeds</a:t>
            </a:r>
          </a:p>
          <a:p>
            <a:r>
              <a:rPr lang="nl-NL" baseline="0" dirty="0" smtClean="0"/>
              <a:t>Onderhoud, reparaties zorgen ervoor dat het product nog gebruikt kan blijven.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67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 smtClean="0"/>
              <a:t>Dat de helft hiervoor kiest is vreemd, aangezien bijna zes op de tien Nederlanders aangeeft het zonde te vinden kapotte producten weg te gooien.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 smtClean="0"/>
              <a:t>Met de campagne hoopt SIRE Nederlanders te bewegen hun kapotte spullen te repareren door mensen bewust te maken van de waarde van hun spullen.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91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Sire campagne : waardeer het, repareer het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43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BioSfeer</a:t>
            </a:r>
            <a:r>
              <a:rPr lang="nl-NL" baseline="0" dirty="0" smtClean="0"/>
              <a:t> en de </a:t>
            </a:r>
            <a:r>
              <a:rPr lang="nl-NL" baseline="0" dirty="0" err="1" smtClean="0"/>
              <a:t>TechnoSfeer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65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Voorbeelden : Schoenmaker, TV reparatie, slotenmaker,</a:t>
            </a:r>
            <a:r>
              <a:rPr lang="nl-NL" baseline="0" dirty="0" smtClean="0"/>
              <a:t> spoelen wikkelen, </a:t>
            </a:r>
            <a:r>
              <a:rPr lang="nl-NL" baseline="0" dirty="0" err="1" smtClean="0"/>
              <a:t>kleinmetaal</a:t>
            </a:r>
            <a:r>
              <a:rPr lang="nl-NL" baseline="0" dirty="0" smtClean="0"/>
              <a:t> winkels met onderdelen van….</a:t>
            </a:r>
          </a:p>
          <a:p>
            <a:r>
              <a:rPr lang="nl-NL" baseline="0" dirty="0" smtClean="0"/>
              <a:t>Reclame waardeer het, repareer het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70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video" Target="https://www.youtube.com/embed/KVvR62X9gvo" TargetMode="External"/><Relationship Id="rId7" Type="http://schemas.openxmlformats.org/officeDocument/2006/relationships/image" Target="../media/image28.jpeg"/><Relationship Id="rId2" Type="http://schemas.openxmlformats.org/officeDocument/2006/relationships/video" Target="https://www.youtube.com/embed/cdQjPXt16WI" TargetMode="External"/><Relationship Id="rId1" Type="http://schemas.openxmlformats.org/officeDocument/2006/relationships/video" Target="https://www.youtube.com/embed/6YqZRdwzVD8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jpeg"/><Relationship Id="rId4" Type="http://schemas.openxmlformats.org/officeDocument/2006/relationships/video" Target="https://www.youtube.com/embed/6ExIO0zyWMs" TargetMode="External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215680" y="1835698"/>
            <a:ext cx="6624736" cy="5001419"/>
          </a:xfrm>
        </p:spPr>
        <p:txBody>
          <a:bodyPr>
            <a:normAutofit/>
          </a:bodyPr>
          <a:lstStyle/>
          <a:p>
            <a:r>
              <a:rPr lang="nl-NL" sz="2000" dirty="0" smtClean="0"/>
              <a:t>Volledige cyclus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435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97" y="116632"/>
            <a:ext cx="8856984" cy="6857713"/>
          </a:xfrm>
        </p:spPr>
      </p:pic>
      <p:sp>
        <p:nvSpPr>
          <p:cNvPr id="3" name="Tekstvak 2"/>
          <p:cNvSpPr txBox="1"/>
          <p:nvPr/>
        </p:nvSpPr>
        <p:spPr>
          <a:xfrm rot="1230716">
            <a:off x="1692956" y="3952097"/>
            <a:ext cx="1880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rgbClr val="53A711"/>
                </a:solidFill>
              </a:rPr>
              <a:t>Biosfeer</a:t>
            </a:r>
            <a:endParaRPr lang="nl-NL" sz="4000" dirty="0">
              <a:solidFill>
                <a:srgbClr val="53A71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20096880">
            <a:off x="9973830" y="3793900"/>
            <a:ext cx="1880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rgbClr val="71D5E5"/>
                </a:solidFill>
              </a:rPr>
              <a:t>Biosfeer</a:t>
            </a:r>
            <a:endParaRPr lang="nl-NL" sz="4000" dirty="0">
              <a:solidFill>
                <a:srgbClr val="71D5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: reflectie schrijven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340768"/>
            <a:ext cx="9337037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Bedenk welke producten jij afgelopen jaar </a:t>
            </a:r>
            <a:r>
              <a:rPr lang="nl-NL" dirty="0" smtClean="0"/>
              <a:t>hebt :</a:t>
            </a:r>
          </a:p>
          <a:p>
            <a:pPr>
              <a:buFontTx/>
              <a:buChar char="-"/>
            </a:pPr>
            <a:r>
              <a:rPr lang="nl-NL" dirty="0" smtClean="0"/>
              <a:t>Af</a:t>
            </a:r>
            <a:r>
              <a:rPr lang="nl-NL" dirty="0" smtClean="0"/>
              <a:t>gedankt, </a:t>
            </a:r>
            <a:r>
              <a:rPr lang="nl-NL" dirty="0" smtClean="0"/>
              <a:t>dit mogelijk gerepareerd konden </a:t>
            </a:r>
            <a:r>
              <a:rPr lang="nl-NL" dirty="0" smtClean="0"/>
              <a:t>worden</a:t>
            </a:r>
            <a:r>
              <a:rPr lang="nl-NL" dirty="0"/>
              <a:t>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Een tweede leven hebt geschonken.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Waarom ben je </a:t>
            </a:r>
            <a:r>
              <a:rPr lang="nl-NL" dirty="0" smtClean="0"/>
              <a:t>wel/niet </a:t>
            </a:r>
            <a:r>
              <a:rPr lang="nl-NL" dirty="0" smtClean="0"/>
              <a:t>overgegaan op </a:t>
            </a:r>
            <a:r>
              <a:rPr lang="nl-NL" dirty="0" smtClean="0"/>
              <a:t>reparatie?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Probeer </a:t>
            </a:r>
            <a:r>
              <a:rPr lang="nl-NL" dirty="0" smtClean="0"/>
              <a:t>jouw </a:t>
            </a:r>
            <a:r>
              <a:rPr lang="nl-NL" dirty="0" smtClean="0"/>
              <a:t>redenatie en keuzes </a:t>
            </a:r>
            <a:r>
              <a:rPr lang="nl-NL" dirty="0" smtClean="0"/>
              <a:t>helder in een korte reflectie </a:t>
            </a:r>
            <a:r>
              <a:rPr lang="nl-NL" dirty="0" smtClean="0"/>
              <a:t>te beschrijven.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Bespreek jouw </a:t>
            </a:r>
            <a:r>
              <a:rPr lang="nl-NL" dirty="0" smtClean="0"/>
              <a:t>reflectie </a:t>
            </a:r>
            <a:r>
              <a:rPr lang="nl-NL" dirty="0" smtClean="0"/>
              <a:t>met de </a:t>
            </a:r>
            <a:r>
              <a:rPr lang="nl-NL" dirty="0" smtClean="0"/>
              <a:t>buurman/vrouw.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6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van vorige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3408" y="1412776"/>
            <a:ext cx="8846773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Bekijk de gevonden productlijsten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36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19736" y="1988840"/>
            <a:ext cx="4304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Circulaire Economie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Combinatie van Bio en </a:t>
            </a:r>
            <a:r>
              <a:rPr lang="nl-NL" dirty="0" smtClean="0"/>
              <a:t>Techno-Cyclus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3214870" y="1931340"/>
            <a:ext cx="3462095" cy="3600400"/>
            <a:chOff x="1343472" y="1861258"/>
            <a:chExt cx="3462095" cy="36004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/>
            <a:srcRect b="6663"/>
            <a:stretch/>
          </p:blipFill>
          <p:spPr>
            <a:xfrm>
              <a:off x="2235748" y="2852936"/>
              <a:ext cx="1533525" cy="1395785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11">
                          <a14:foregroundMark x1="19907" y1="17857" x2="19907" y2="17857"/>
                          <a14:foregroundMark x1="40278" y1="76786" x2="40278" y2="76786"/>
                        </a14:backgroundRemoval>
                      </a14:imgEffect>
                    </a14:imgLayer>
                  </a14:imgProps>
                </a:ext>
              </a:extLst>
            </a:blip>
            <a:srcRect r="2273" b="1999"/>
            <a:stretch/>
          </p:blipFill>
          <p:spPr>
            <a:xfrm>
              <a:off x="1343472" y="1861258"/>
              <a:ext cx="3462095" cy="3600400"/>
            </a:xfrm>
            <a:prstGeom prst="rect">
              <a:avLst/>
            </a:prstGeom>
          </p:spPr>
        </p:pic>
      </p:grpSp>
      <p:pic>
        <p:nvPicPr>
          <p:cNvPr id="7" name="Tijdelijke aanduiding voor inhoud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r="12755"/>
          <a:stretch/>
        </p:blipFill>
        <p:spPr>
          <a:xfrm flipH="1">
            <a:off x="4550528" y="1152961"/>
            <a:ext cx="1277575" cy="8033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3759" y="1325258"/>
            <a:ext cx="1437805" cy="89669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880" y="1833800"/>
            <a:ext cx="1194055" cy="112516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3" r="13987"/>
          <a:stretch/>
        </p:blipFill>
        <p:spPr>
          <a:xfrm>
            <a:off x="5172570" y="4418784"/>
            <a:ext cx="1433165" cy="102631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3239" y="4117577"/>
            <a:ext cx="1395775" cy="91597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0277" y="2742850"/>
            <a:ext cx="1378174" cy="988690"/>
          </a:xfrm>
          <a:prstGeom prst="rect">
            <a:avLst/>
          </a:prstGeom>
        </p:spPr>
      </p:pic>
      <p:grpSp>
        <p:nvGrpSpPr>
          <p:cNvPr id="14" name="Groep 13"/>
          <p:cNvGrpSpPr/>
          <p:nvPr/>
        </p:nvGrpSpPr>
        <p:grpSpPr>
          <a:xfrm>
            <a:off x="7900562" y="1945765"/>
            <a:ext cx="3462095" cy="3600400"/>
            <a:chOff x="7320136" y="1750628"/>
            <a:chExt cx="3462095" cy="3600400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11">
                          <a14:foregroundMark x1="19907" y1="17857" x2="19907" y2="17857"/>
                          <a14:foregroundMark x1="40278" y1="76786" x2="40278" y2="76786"/>
                        </a14:backgroundRemoval>
                      </a14:imgEffect>
                    </a14:imgLayer>
                  </a14:imgProps>
                </a:ext>
              </a:extLst>
            </a:blip>
            <a:srcRect r="2273" b="1999"/>
            <a:stretch/>
          </p:blipFill>
          <p:spPr>
            <a:xfrm flipH="1">
              <a:off x="7320136" y="1750628"/>
              <a:ext cx="3462095" cy="3600400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425" b="94690" l="12670" r="941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888" y="2096071"/>
              <a:ext cx="2105025" cy="2152650"/>
            </a:xfrm>
            <a:prstGeom prst="rect">
              <a:avLst/>
            </a:prstGeom>
          </p:spPr>
        </p:pic>
      </p:grpSp>
      <p:pic>
        <p:nvPicPr>
          <p:cNvPr id="17" name="Afbeelding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14" y="1340100"/>
            <a:ext cx="1432589" cy="143258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9826" y="4404000"/>
            <a:ext cx="1383172" cy="104109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12661" y="1802762"/>
            <a:ext cx="1234944" cy="118744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18584" y="4699522"/>
            <a:ext cx="1280719" cy="989647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1238" y="3398302"/>
            <a:ext cx="1211772" cy="94105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43214" y="2229475"/>
            <a:ext cx="1201764" cy="808664"/>
          </a:xfrm>
          <a:prstGeom prst="rect">
            <a:avLst/>
          </a:prstGeom>
        </p:spPr>
      </p:pic>
      <p:pic>
        <p:nvPicPr>
          <p:cNvPr id="23" name="Tijdelijke aanduiding voor inhoud 22"/>
          <p:cNvPicPr>
            <a:picLocks noGrp="1" noChangeAspect="1"/>
          </p:cNvPicPr>
          <p:nvPr>
            <p:ph idx="1"/>
          </p:nvPr>
        </p:nvPicPr>
        <p:blipFill rotWithShape="1">
          <a:blip r:embed="rId21"/>
          <a:srcRect t="6824" b="5481"/>
          <a:stretch/>
        </p:blipFill>
        <p:spPr>
          <a:xfrm>
            <a:off x="6744072" y="3140968"/>
            <a:ext cx="1277293" cy="1152128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 rot="20667688">
            <a:off x="2455213" y="2524914"/>
            <a:ext cx="786075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NIET compleet </a:t>
            </a:r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!!!!!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09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Auto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949136"/>
            <a:ext cx="7787389" cy="5186920"/>
          </a:xfrm>
        </p:spPr>
      </p:pic>
      <p:cxnSp>
        <p:nvCxnSpPr>
          <p:cNvPr id="6" name="Rechte verbindingslijn 5"/>
          <p:cNvCxnSpPr/>
          <p:nvPr/>
        </p:nvCxnSpPr>
        <p:spPr>
          <a:xfrm>
            <a:off x="3791744" y="4437112"/>
            <a:ext cx="648072" cy="72008"/>
          </a:xfrm>
          <a:prstGeom prst="line">
            <a:avLst/>
          </a:prstGeom>
          <a:ln w="184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078" y="858415"/>
            <a:ext cx="8860565" cy="648072"/>
          </a:xfrm>
        </p:spPr>
        <p:txBody>
          <a:bodyPr/>
          <a:lstStyle/>
          <a:p>
            <a:r>
              <a:rPr lang="nl-NL" dirty="0" smtClean="0"/>
              <a:t>Onderhoud en reparatie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20" y="3157195"/>
            <a:ext cx="2242189" cy="1493447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41" y="4816793"/>
            <a:ext cx="1825749" cy="18257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19" y="1907319"/>
            <a:ext cx="2242189" cy="1083725"/>
          </a:xfrm>
          <a:prstGeom prst="rect">
            <a:avLst/>
          </a:prstGeom>
        </p:spPr>
      </p:pic>
      <p:cxnSp>
        <p:nvCxnSpPr>
          <p:cNvPr id="10" name="Gekromde verbindingslijn 9"/>
          <p:cNvCxnSpPr>
            <a:stCxn id="6" idx="3"/>
            <a:endCxn id="7" idx="3"/>
          </p:cNvCxnSpPr>
          <p:nvPr/>
        </p:nvCxnSpPr>
        <p:spPr>
          <a:xfrm flipV="1">
            <a:off x="7425490" y="2449182"/>
            <a:ext cx="208218" cy="3280486"/>
          </a:xfrm>
          <a:prstGeom prst="curvedConnector3">
            <a:avLst>
              <a:gd name="adj1" fmla="val 997239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kromde verbindingslijn 18"/>
          <p:cNvCxnSpPr>
            <a:stCxn id="6" idx="3"/>
            <a:endCxn id="4" idx="3"/>
          </p:cNvCxnSpPr>
          <p:nvPr/>
        </p:nvCxnSpPr>
        <p:spPr>
          <a:xfrm flipV="1">
            <a:off x="7425490" y="3903919"/>
            <a:ext cx="208219" cy="1825749"/>
          </a:xfrm>
          <a:prstGeom prst="curvedConnector3">
            <a:avLst>
              <a:gd name="adj1" fmla="val 497508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19" y="246375"/>
            <a:ext cx="2242189" cy="1494793"/>
          </a:xfrm>
          <a:prstGeom prst="rect">
            <a:avLst/>
          </a:prstGeom>
        </p:spPr>
      </p:pic>
      <p:cxnSp>
        <p:nvCxnSpPr>
          <p:cNvPr id="23" name="Gekromde verbindingslijn 22"/>
          <p:cNvCxnSpPr>
            <a:stCxn id="6" idx="3"/>
            <a:endCxn id="21" idx="3"/>
          </p:cNvCxnSpPr>
          <p:nvPr/>
        </p:nvCxnSpPr>
        <p:spPr>
          <a:xfrm flipV="1">
            <a:off x="7425490" y="993772"/>
            <a:ext cx="208218" cy="4735896"/>
          </a:xfrm>
          <a:prstGeom prst="curvedConnector3">
            <a:avLst>
              <a:gd name="adj1" fmla="val 1658496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7529599" y="467633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4A7EBB"/>
                </a:solidFill>
              </a:rPr>
              <a:t>Gebruik</a:t>
            </a:r>
            <a:endParaRPr lang="nl-NL" b="1" dirty="0">
              <a:solidFill>
                <a:srgbClr val="4A7EBB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8213603" y="362300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4A7EBB"/>
                </a:solidFill>
              </a:rPr>
              <a:t>onderhoud</a:t>
            </a:r>
            <a:endParaRPr lang="nl-NL" b="1" dirty="0">
              <a:solidFill>
                <a:srgbClr val="4A7EBB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8308244" y="3833370"/>
            <a:ext cx="10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4A7EBB"/>
                </a:solidFill>
              </a:rPr>
              <a:t>reparatie</a:t>
            </a:r>
            <a:endParaRPr lang="nl-NL" b="1" dirty="0">
              <a:solidFill>
                <a:srgbClr val="4A7EBB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9503470" y="2991044"/>
            <a:ext cx="1242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4A7EBB"/>
                </a:solidFill>
              </a:rPr>
              <a:t>Hergebruik</a:t>
            </a:r>
          </a:p>
          <a:p>
            <a:r>
              <a:rPr lang="nl-NL" b="1" dirty="0" smtClean="0">
                <a:solidFill>
                  <a:srgbClr val="4A7EBB"/>
                </a:solidFill>
              </a:rPr>
              <a:t> (occasion)</a:t>
            </a:r>
            <a:endParaRPr lang="nl-NL" b="1" dirty="0">
              <a:solidFill>
                <a:srgbClr val="4A7E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3792" y="-35288"/>
            <a:ext cx="8860565" cy="648072"/>
          </a:xfrm>
        </p:spPr>
        <p:txBody>
          <a:bodyPr/>
          <a:lstStyle/>
          <a:p>
            <a:r>
              <a:rPr lang="nl-NL" dirty="0" smtClean="0"/>
              <a:t>Basis van de cyclus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32" y="4293096"/>
            <a:ext cx="1321693" cy="1321693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/>
          <a:stretch/>
        </p:blipFill>
        <p:spPr>
          <a:xfrm>
            <a:off x="6023992" y="4293096"/>
            <a:ext cx="1141672" cy="132169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47828" y="3545457"/>
            <a:ext cx="2952328" cy="369332"/>
          </a:xfrm>
          <a:prstGeom prst="rect">
            <a:avLst/>
          </a:prstGeom>
          <a:gradFill flip="none" rotWithShape="1">
            <a:gsLst>
              <a:gs pos="0">
                <a:srgbClr val="6F8E30"/>
              </a:gs>
              <a:gs pos="100000">
                <a:srgbClr val="22809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Detailhandel/dienstverlening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547828" y="2924944"/>
            <a:ext cx="2952328" cy="369332"/>
          </a:xfrm>
          <a:prstGeom prst="rect">
            <a:avLst/>
          </a:prstGeom>
          <a:gradFill flip="none" rotWithShape="1">
            <a:gsLst>
              <a:gs pos="0">
                <a:srgbClr val="6F8E30"/>
              </a:gs>
              <a:gs pos="100000">
                <a:srgbClr val="22809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Product / Fabrikant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547828" y="2245356"/>
            <a:ext cx="2952328" cy="369332"/>
          </a:xfrm>
          <a:prstGeom prst="rect">
            <a:avLst/>
          </a:prstGeom>
          <a:gradFill flip="none" rotWithShape="1">
            <a:gsLst>
              <a:gs pos="0">
                <a:srgbClr val="6F8E30"/>
              </a:gs>
              <a:gs pos="100000">
                <a:srgbClr val="22809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Materiaal / onderdelen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48" y="956367"/>
            <a:ext cx="1099836" cy="10998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228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1"/>
          <a:stretch/>
        </p:blipFill>
        <p:spPr>
          <a:xfrm>
            <a:off x="5543165" y="1066135"/>
            <a:ext cx="961653" cy="8803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2700" r="22785" b="30050"/>
          <a:stretch/>
        </p:blipFill>
        <p:spPr>
          <a:xfrm>
            <a:off x="4547828" y="1026088"/>
            <a:ext cx="961251" cy="920347"/>
          </a:xfrm>
          <a:prstGeom prst="rect">
            <a:avLst/>
          </a:prstGeom>
        </p:spPr>
      </p:pic>
      <p:cxnSp>
        <p:nvCxnSpPr>
          <p:cNvPr id="13" name="Rechte verbindingslijn met pijl 12"/>
          <p:cNvCxnSpPr/>
          <p:nvPr/>
        </p:nvCxnSpPr>
        <p:spPr>
          <a:xfrm flipH="1">
            <a:off x="5062455" y="1922565"/>
            <a:ext cx="1" cy="2989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>
            <a:off x="6004805" y="1942577"/>
            <a:ext cx="1" cy="2989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>
            <a:off x="7035549" y="1942576"/>
            <a:ext cx="1" cy="2989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>
            <a:off x="6003801" y="2617000"/>
            <a:ext cx="1" cy="2989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>
            <a:off x="6003800" y="3294228"/>
            <a:ext cx="1" cy="2989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6017053" y="3914789"/>
            <a:ext cx="6938" cy="6663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5198285" y="471962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GEBRUIKER</a:t>
            </a:r>
            <a:endParaRPr lang="nl-NL" sz="2400" b="1" dirty="0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1" y="4112"/>
            <a:ext cx="2393082" cy="208792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0310" y="0"/>
            <a:ext cx="2296268" cy="22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Reparatie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 smtClean="0"/>
              <a:t>Waarom zou je wel / niet tot reparatie overgaan?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 smtClean="0"/>
              <a:t>6 </a:t>
            </a:r>
            <a:r>
              <a:rPr lang="nl-NL" i="1" dirty="0"/>
              <a:t>op de 10 mensen laat de keuze afhangen van de prijs van de reparatie. </a:t>
            </a: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i="1" dirty="0" smtClean="0"/>
              <a:t/>
            </a:r>
            <a:br>
              <a:rPr lang="nl-NL" i="1" dirty="0" smtClean="0"/>
            </a:b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735626" y="3573016"/>
            <a:ext cx="88467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>
                <a:latin typeface="Arial" pitchFamily="34" charset="0"/>
                <a:cs typeface="Arial" pitchFamily="34" charset="0"/>
              </a:rPr>
              <a:t>Ruim de helft van de Nederlanders besluit pas bij een vervangingswaarde vanaf € 100 over te gaan tot reparatie van bepaalde producten. </a:t>
            </a:r>
            <a:br>
              <a:rPr lang="nl-NL" sz="2800" i="1" dirty="0">
                <a:latin typeface="Arial" pitchFamily="34" charset="0"/>
                <a:cs typeface="Arial" pitchFamily="34" charset="0"/>
              </a:rPr>
            </a:br>
            <a:endParaRPr lang="nl-NL" sz="2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6YqZRdwzVD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5" name="cdQjPXt16WI"/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6" name="KVvR62X9gvo"/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45565" y="3396561"/>
            <a:ext cx="6065623" cy="3411913"/>
          </a:xfrm>
          <a:prstGeom prst="rect">
            <a:avLst/>
          </a:prstGeom>
        </p:spPr>
      </p:pic>
      <p:pic>
        <p:nvPicPr>
          <p:cNvPr id="7" name="6ExIO0zyWMs"/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5988403" y="3396561"/>
            <a:ext cx="6119356" cy="34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2477EC7537D41B4D848219D5C4AF7" ma:contentTypeVersion="28" ma:contentTypeDescription="Een nieuw document maken." ma:contentTypeScope="" ma:versionID="16f2415c61097bdda122b630637af96f">
  <xsd:schema xmlns:xsd="http://www.w3.org/2001/XMLSchema" xmlns:xs="http://www.w3.org/2001/XMLSchema" xmlns:p="http://schemas.microsoft.com/office/2006/metadata/properties" xmlns:ns3="12d6fc12-9aeb-4b43-aabb-b0c0d278568f" xmlns:ns4="65a438ee-5745-486f-9905-18fb91000ab3" targetNamespace="http://schemas.microsoft.com/office/2006/metadata/properties" ma:root="true" ma:fieldsID="c5f8889634e8eeba0fd21256b7402a23" ns3:_="" ns4:_="">
    <xsd:import namespace="12d6fc12-9aeb-4b43-aabb-b0c0d278568f"/>
    <xsd:import namespace="65a438ee-5745-486f-9905-18fb91000ab3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6fc12-9aeb-4b43-aabb-b0c0d278568f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438ee-5745-486f-9905-18fb91000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65a438ee-5745-486f-9905-18fb91000ab3" xsi:nil="true"/>
    <IsNotebookLocked xmlns="65a438ee-5745-486f-9905-18fb91000ab3" xsi:nil="true"/>
    <FolderType xmlns="65a438ee-5745-486f-9905-18fb91000ab3" xsi:nil="true"/>
    <CultureName xmlns="65a438ee-5745-486f-9905-18fb91000ab3" xsi:nil="true"/>
    <Student_Groups xmlns="65a438ee-5745-486f-9905-18fb91000ab3">
      <UserInfo>
        <DisplayName/>
        <AccountId xsi:nil="true"/>
        <AccountType/>
      </UserInfo>
    </Student_Groups>
    <Self_Registration_Enabled xmlns="65a438ee-5745-486f-9905-18fb91000ab3" xsi:nil="true"/>
    <DefaultSectionNames xmlns="65a438ee-5745-486f-9905-18fb91000ab3" xsi:nil="true"/>
    <NotebookType xmlns="65a438ee-5745-486f-9905-18fb91000ab3" xsi:nil="true"/>
    <Teachers xmlns="65a438ee-5745-486f-9905-18fb91000ab3">
      <UserInfo>
        <DisplayName/>
        <AccountId xsi:nil="true"/>
        <AccountType/>
      </UserInfo>
    </Teachers>
    <Templates xmlns="65a438ee-5745-486f-9905-18fb91000ab3" xsi:nil="true"/>
    <TeamsChannelId xmlns="65a438ee-5745-486f-9905-18fb91000ab3" xsi:nil="true"/>
    <Invited_Teachers xmlns="65a438ee-5745-486f-9905-18fb91000ab3" xsi:nil="true"/>
    <Owner xmlns="65a438ee-5745-486f-9905-18fb91000ab3">
      <UserInfo>
        <DisplayName/>
        <AccountId xsi:nil="true"/>
        <AccountType/>
      </UserInfo>
    </Owner>
    <Students xmlns="65a438ee-5745-486f-9905-18fb91000ab3">
      <UserInfo>
        <DisplayName/>
        <AccountId xsi:nil="true"/>
        <AccountType/>
      </UserInfo>
    </Students>
    <Has_Teacher_Only_SectionGroup xmlns="65a438ee-5745-486f-9905-18fb91000ab3" xsi:nil="true"/>
    <Is_Collaboration_Space_Locked xmlns="65a438ee-5745-486f-9905-18fb91000ab3" xsi:nil="true"/>
    <AppVersion xmlns="65a438ee-5745-486f-9905-18fb91000ab3" xsi:nil="true"/>
  </documentManagement>
</p:properties>
</file>

<file path=customXml/itemProps1.xml><?xml version="1.0" encoding="utf-8"?>
<ds:datastoreItem xmlns:ds="http://schemas.openxmlformats.org/officeDocument/2006/customXml" ds:itemID="{54400F02-F127-4B4A-9713-43540130D2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DF8A8E-FA10-46A2-9E24-26DDDA2005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d6fc12-9aeb-4b43-aabb-b0c0d278568f"/>
    <ds:schemaRef ds:uri="65a438ee-5745-486f-9905-18fb91000a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4DEA8E-2D05-483F-850B-6BD8FDEC1A67}">
  <ds:schemaRefs>
    <ds:schemaRef ds:uri="12d6fc12-9aeb-4b43-aabb-b0c0d278568f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5a438ee-5745-486f-9905-18fb91000ab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257</Words>
  <Application>Microsoft Office PowerPoint</Application>
  <PresentationFormat>Breedbeeld</PresentationFormat>
  <Paragraphs>52</Paragraphs>
  <Slides>11</Slides>
  <Notes>7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Wat gaan we vandaag doen?</vt:lpstr>
      <vt:lpstr>Opdracht van vorige week</vt:lpstr>
      <vt:lpstr>PowerPoint-presentatie</vt:lpstr>
      <vt:lpstr>Combinatie van Bio en Techno-Cyclus</vt:lpstr>
      <vt:lpstr>Voorbeeld: Auto</vt:lpstr>
      <vt:lpstr>Onderhoud en reparatie</vt:lpstr>
      <vt:lpstr>Basis van de cyclus</vt:lpstr>
      <vt:lpstr>Reparatie </vt:lpstr>
      <vt:lpstr>PowerPoint-presentatie</vt:lpstr>
      <vt:lpstr>PowerPoint-presentatie</vt:lpstr>
      <vt:lpstr>Opdracht : reflectie schrijven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Ingolf van Doorn</cp:lastModifiedBy>
  <cp:revision>114</cp:revision>
  <dcterms:created xsi:type="dcterms:W3CDTF">2013-11-15T15:05:42Z</dcterms:created>
  <dcterms:modified xsi:type="dcterms:W3CDTF">2019-12-11T08:58:06Z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0x010100C1C2477EC7537D41B4D848219D5C4AF7</vt:lpwstr>
  </property>
</Properties>
</file>